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8" r:id="rId8"/>
    <p:sldId id="269" r:id="rId9"/>
    <p:sldId id="270" r:id="rId10"/>
    <p:sldId id="271" r:id="rId11"/>
    <p:sldId id="260" r:id="rId12"/>
    <p:sldId id="262" r:id="rId13"/>
    <p:sldId id="272" r:id="rId14"/>
    <p:sldId id="263" r:id="rId15"/>
    <p:sldId id="264" r:id="rId16"/>
    <p:sldId id="265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rag" initials="A" lastIdx="3" clrIdx="0">
    <p:extLst>
      <p:ext uri="{19B8F6BF-5375-455C-9EA6-DF929625EA0E}">
        <p15:presenceInfo xmlns:p15="http://schemas.microsoft.com/office/powerpoint/2012/main" userId="4faf7188b4183b4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728B4-6772-4FCB-B44E-8D0226503C50}" v="228" dt="2020-11-30T17:05:54.737"/>
    <p1510:client id="{2F8DF213-DA65-4128-B023-7E0C4772E916}" v="1941" dt="2020-10-28T22:11:30.373"/>
    <p1510:client id="{5FE2E62E-D82D-4E88-A2EF-1B5948AAD4CE}" v="3" dt="2021-01-14T19:36:43.7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zzo, Austin" userId="S::cozzoaus@msu.edu::f761e215-a7fa-4b1d-a2cd-c793851ff7c9" providerId="AD" clId="Web-{5FE2E62E-D82D-4E88-A2EF-1B5948AAD4CE}"/>
    <pc:docChg chg="">
      <pc:chgData name="Cozzo, Austin" userId="S::cozzoaus@msu.edu::f761e215-a7fa-4b1d-a2cd-c793851ff7c9" providerId="AD" clId="Web-{5FE2E62E-D82D-4E88-A2EF-1B5948AAD4CE}" dt="2021-01-14T19:36:43.738" v="2"/>
      <pc:docMkLst>
        <pc:docMk/>
      </pc:docMkLst>
      <pc:sldChg chg="delCm">
        <pc:chgData name="Cozzo, Austin" userId="S::cozzoaus@msu.edu::f761e215-a7fa-4b1d-a2cd-c793851ff7c9" providerId="AD" clId="Web-{5FE2E62E-D82D-4E88-A2EF-1B5948AAD4CE}" dt="2021-01-14T19:36:33.972" v="0"/>
        <pc:sldMkLst>
          <pc:docMk/>
          <pc:sldMk cId="3292030220" sldId="268"/>
        </pc:sldMkLst>
      </pc:sldChg>
      <pc:sldChg chg="delCm">
        <pc:chgData name="Cozzo, Austin" userId="S::cozzoaus@msu.edu::f761e215-a7fa-4b1d-a2cd-c793851ff7c9" providerId="AD" clId="Web-{5FE2E62E-D82D-4E88-A2EF-1B5948AAD4CE}" dt="2021-01-14T19:36:38.832" v="1"/>
        <pc:sldMkLst>
          <pc:docMk/>
          <pc:sldMk cId="2085374946" sldId="269"/>
        </pc:sldMkLst>
      </pc:sldChg>
      <pc:sldChg chg="delCm">
        <pc:chgData name="Cozzo, Austin" userId="S::cozzoaus@msu.edu::f761e215-a7fa-4b1d-a2cd-c793851ff7c9" providerId="AD" clId="Web-{5FE2E62E-D82D-4E88-A2EF-1B5948AAD4CE}" dt="2021-01-14T19:36:43.738" v="2"/>
        <pc:sldMkLst>
          <pc:docMk/>
          <pc:sldMk cId="3104118275" sldId="270"/>
        </pc:sldMkLst>
      </pc:sldChg>
    </pc:docChg>
  </pc:docChgLst>
  <pc:docChgLst>
    <pc:chgData name="Cozzo, Austin" userId="S::cozzoaus@msu.edu::f761e215-a7fa-4b1d-a2cd-c793851ff7c9" providerId="AD" clId="Web-{289728B4-6772-4FCB-B44E-8D0226503C50}"/>
    <pc:docChg chg="modSld">
      <pc:chgData name="Cozzo, Austin" userId="S::cozzoaus@msu.edu::f761e215-a7fa-4b1d-a2cd-c793851ff7c9" providerId="AD" clId="Web-{289728B4-6772-4FCB-B44E-8D0226503C50}" dt="2020-11-30T17:05:54.737" v="227" actId="20577"/>
      <pc:docMkLst>
        <pc:docMk/>
      </pc:docMkLst>
      <pc:sldChg chg="modSp">
        <pc:chgData name="Cozzo, Austin" userId="S::cozzoaus@msu.edu::f761e215-a7fa-4b1d-a2cd-c793851ff7c9" providerId="AD" clId="Web-{289728B4-6772-4FCB-B44E-8D0226503C50}" dt="2020-11-30T17:05:54.737" v="226" actId="20577"/>
        <pc:sldMkLst>
          <pc:docMk/>
          <pc:sldMk cId="3104118275" sldId="270"/>
        </pc:sldMkLst>
        <pc:spChg chg="mod">
          <ac:chgData name="Cozzo, Austin" userId="S::cozzoaus@msu.edu::f761e215-a7fa-4b1d-a2cd-c793851ff7c9" providerId="AD" clId="Web-{289728B4-6772-4FCB-B44E-8D0226503C50}" dt="2020-11-30T17:05:54.737" v="226" actId="20577"/>
          <ac:spMkLst>
            <pc:docMk/>
            <pc:sldMk cId="3104118275" sldId="270"/>
            <ac:spMk id="3" creationId="{6ED9A461-9ACF-4315-B3BF-4F8BE3D9FD6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0BE81-36E8-4A03-BD26-F67EDFEA0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172C2-9434-43CC-972B-446CCD17F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F470C-D7F4-427E-A5F3-07004BB45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2862-9E7A-4818-A5B3-EED0AAE76501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81083-BD4B-45A0-8D6B-C59B5E002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38755-A2E5-4515-A224-EE25385D7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F860-5221-40A7-A903-DD9CD1BD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8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03C2C-BC0C-410A-A9A4-332F437AB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763D4-0D17-4FDC-8DE1-12C6931A5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A9140-35C7-4990-B766-6DFE7EEDC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2862-9E7A-4818-A5B3-EED0AAE76501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B030D-01AC-4479-B9BA-F372578C3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C65E9-C426-477D-B26D-1890B6510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F860-5221-40A7-A903-DD9CD1BD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4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2A1F1C-25B3-42EB-BE78-2BEBA1353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95C71-A8B9-4F5F-97CF-9BB1FE99C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B4277-BD83-4E38-AC37-EC50445B9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2862-9E7A-4818-A5B3-EED0AAE76501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F3FCC-8517-4570-8444-FC93B50E5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37CF2-BEED-4BE8-964F-1BBC9A932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F860-5221-40A7-A903-DD9CD1BD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8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1FF3D-BEAC-46CF-AD19-B83019D69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9B17A-F44D-436E-8FD2-40AD75B04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7322C-9CAB-4D85-B4EA-681D5B095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2862-9E7A-4818-A5B3-EED0AAE76501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4E59F-F197-4CB6-A5D8-BC3541A10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056C1-6524-46FD-8101-5386D8C2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F860-5221-40A7-A903-DD9CD1BD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9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2EFB5-A53B-4723-BDF5-2B8345676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883E8-F032-4A9F-A56B-DE6DE41AF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13DB5-AA2F-47DF-B97A-F383BA68E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2862-9E7A-4818-A5B3-EED0AAE76501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857EC-6759-4926-B106-82A07A9C3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26F1C-A34A-418E-8054-1D6E6F074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F860-5221-40A7-A903-DD9CD1BD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9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F9D4E-1FB9-4390-A100-6546B7556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F8025-847E-4431-AC74-9E689BC7E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8E83AE-D2FD-46D1-B9E5-E6B7A4C48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C8CF5-2EBB-4E51-9035-0899AF636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2862-9E7A-4818-A5B3-EED0AAE76501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CFF98D-F17A-4120-BED8-C63F61AE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FCBB81-6D78-4BF1-A113-016834EF9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F860-5221-40A7-A903-DD9CD1BD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1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788FF-2E53-4CAF-8DD7-F65607FAD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49D17-88CD-4AD0-AE92-8FBEA9F24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1EF0F-ADD7-4FC4-8A83-1B6D7AAD2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83AE0-5889-4263-92BE-1B66330C5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A362A9-9149-45BC-ACFF-5AB3E68B9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8695AB-6655-445D-9D04-43B3F8687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2862-9E7A-4818-A5B3-EED0AAE76501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7723BC-BD11-4B2D-831D-6672363A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27BE17-E8E6-4DE4-B117-20251423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F860-5221-40A7-A903-DD9CD1BD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2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DF26-E030-410B-B19C-50F46DD9D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F0EE29-6187-458E-AAD1-A33D887E1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2862-9E7A-4818-A5B3-EED0AAE76501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243FD7-6867-4128-9689-CB26FBBC3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2263E-2FB2-48EE-924F-84E41B7FB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F860-5221-40A7-A903-DD9CD1BD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7ED210-D6A2-40CD-8C65-29BA4DA0A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2862-9E7A-4818-A5B3-EED0AAE76501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31B74-7BDC-4A76-86B9-01CE17CB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07B718-C1F8-4525-9A4D-2F4357B53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F860-5221-40A7-A903-DD9CD1BD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1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5FB5-0DD9-49EF-8AA5-6B732EB09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7E12B-DEDF-449E-BBED-4E0C8D70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CC486-A9C0-432E-91A8-BD0989DC6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D2D89-C40B-4ED8-8B7F-04C29F40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2862-9E7A-4818-A5B3-EED0AAE76501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62892-9DAE-4831-A0B8-BE6CA1280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6EA9F-2C9A-474D-8C87-B7FBBD3DB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F860-5221-40A7-A903-DD9CD1BD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9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3B69B-C649-4BC2-8647-47A483115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1D7225-2686-4E95-875B-65EF9C29F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071111-0F21-4737-ACD1-B24DF711E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D817A5-BD2A-45EA-B5F7-9A985BEB8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2862-9E7A-4818-A5B3-EED0AAE76501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0A4A7-AA98-4DB6-B288-484FF9304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2379D-434C-4795-AD34-D64337CE8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F860-5221-40A7-A903-DD9CD1BD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2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964C05-BDD5-4C32-81AE-8982E69B5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00BF5-F3A1-4ED5-A7BB-3CB4AA4B0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1A267-CACB-42AB-831E-327B69C2B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52862-9E7A-4818-A5B3-EED0AAE76501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E2BEA-E0B3-4105-80E1-D18FFDE71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26AEE-1E2C-478F-A78F-1E258E73F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CF860-5221-40A7-A903-DD9CD1BD2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38108-6422-4749-B3ED-A9FB381BAC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0" i="0" u="none" strike="noStrike" baseline="0">
                <a:latin typeface="NimbusRomNo9L-Regu"/>
              </a:rPr>
              <a:t>Skip Connections </a:t>
            </a:r>
            <a:r>
              <a:rPr lang="en-US" sz="4400">
                <a:latin typeface="NimbusRomNo9L-Regu"/>
              </a:rPr>
              <a:t>M</a:t>
            </a:r>
            <a:r>
              <a:rPr lang="en-US" sz="4400" b="0" i="0" u="none" strike="noStrike" baseline="0">
                <a:latin typeface="NimbusRomNo9L-Regu"/>
              </a:rPr>
              <a:t>atter: On the Transferability of Adversarial </a:t>
            </a:r>
            <a:r>
              <a:rPr lang="en-US" sz="4400">
                <a:latin typeface="NimbusRomNo9L-Regu"/>
              </a:rPr>
              <a:t>E</a:t>
            </a:r>
            <a:r>
              <a:rPr lang="en-US" sz="4400" b="0" i="0" u="none" strike="noStrike" baseline="0">
                <a:latin typeface="NimbusRomNo9L-Regu"/>
              </a:rPr>
              <a:t>xamples </a:t>
            </a:r>
            <a:r>
              <a:rPr lang="en-US" sz="4400">
                <a:latin typeface="NimbusRomNo9L-Regu"/>
              </a:rPr>
              <a:t>G</a:t>
            </a:r>
            <a:r>
              <a:rPr lang="en-US" sz="4400" b="0" i="0" u="none" strike="noStrike" baseline="0">
                <a:latin typeface="NimbusRomNo9L-Regu"/>
              </a:rPr>
              <a:t>enerated with </a:t>
            </a:r>
            <a:r>
              <a:rPr lang="en-US" sz="4400" err="1">
                <a:latin typeface="NimbusRomNo9L-Regu"/>
              </a:rPr>
              <a:t>R</a:t>
            </a:r>
            <a:r>
              <a:rPr lang="en-US" sz="4400" b="0" i="0" u="none" strike="noStrike" baseline="0" err="1">
                <a:latin typeface="NimbusRomNo9L-Regu"/>
              </a:rPr>
              <a:t>esNets</a:t>
            </a:r>
            <a:r>
              <a:rPr lang="en-US" sz="4400">
                <a:latin typeface="NimbusRomNo9L-Regu"/>
              </a:rPr>
              <a:t>[1]</a:t>
            </a:r>
            <a:endParaRPr lang="en-US" sz="4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D70F5-D671-4089-8F6C-C00E167B9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71"/>
            <a:ext cx="9144000" cy="1655762"/>
          </a:xfrm>
        </p:spPr>
        <p:txBody>
          <a:bodyPr>
            <a:normAutofit/>
          </a:bodyPr>
          <a:lstStyle/>
          <a:p>
            <a:r>
              <a:rPr lang="en-US"/>
              <a:t>Presented By:</a:t>
            </a:r>
          </a:p>
          <a:p>
            <a:r>
              <a:rPr lang="en-US"/>
              <a:t>Austin	</a:t>
            </a:r>
            <a:r>
              <a:rPr lang="en-US" err="1"/>
              <a:t>Cozzo</a:t>
            </a:r>
            <a:endParaRPr lang="en-US"/>
          </a:p>
          <a:p>
            <a:r>
              <a:rPr lang="en-US"/>
              <a:t>Anurag Chowdhury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6564F7-FF2E-4E85-9EFA-63F1CB5340DE}"/>
              </a:ext>
            </a:extLst>
          </p:cNvPr>
          <p:cNvSpPr txBox="1"/>
          <p:nvPr/>
        </p:nvSpPr>
        <p:spPr>
          <a:xfrm>
            <a:off x="406398" y="6235700"/>
            <a:ext cx="106299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[1] Wu,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Dongxian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Yisen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Wang, Shu-Tao Xia, James Bailey, and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Xingjun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Ma. "Skip Connections Matter: On the Transferability of Adversarial Examples Generated with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ResNets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." In </a:t>
            </a:r>
            <a:r>
              <a:rPr lang="en-US" sz="120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International Conference on Learning Representations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2019.</a:t>
            </a:r>
            <a:endParaRPr lang="en-US" sz="1200"/>
          </a:p>
        </p:txBody>
      </p:sp>
      <p:pic>
        <p:nvPicPr>
          <p:cNvPr id="1026" name="Picture 2" descr="Logos and branding - Department of Entomology">
            <a:extLst>
              <a:ext uri="{FF2B5EF4-FFF2-40B4-BE49-F238E27FC236}">
                <a16:creationId xmlns:a16="http://schemas.microsoft.com/office/drawing/2014/main" id="{336A7946-95B8-4363-9FFD-B76A8CEE5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909" y="0"/>
            <a:ext cx="3005091" cy="1001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154C04D4-7850-42ED-94B7-CBD0430CC4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5" y="143615"/>
            <a:ext cx="1764796" cy="44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726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AD440-D0F5-4821-879D-C2B09DE9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Skip Gradient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9F6E52-C40B-4B7E-BCC1-56010E0EA6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/>
                  <a:t>Using this gradient, an adversarial example can be constructed iteratively with the formulation</a:t>
                </a:r>
              </a:p>
              <a:p>
                <a:endParaRPr lang="en-US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𝑎𝑑𝑣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𝑎𝑑𝑣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sign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𝓏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sub>
                                      </m:sSub>
                                    </m:den>
                                  </m:f>
                                  <m:nary>
                                    <m:naryPr>
                                      <m:chr m:val="∏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𝛾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𝜕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𝑓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+1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𝜕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</m:e>
                                  </m:nary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US"/>
              </a:p>
              <a:p>
                <a:endParaRPr lang="en-US"/>
              </a:p>
              <a:p>
                <a:endParaRPr lang="en-US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9F6E52-C40B-4B7E-BCC1-56010E0EA6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2335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A9830-7040-46B5-9451-2E37ECF40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Transferability of the Skip Gradient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327CA-6F37-4233-898E-433C3D15B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56747" cy="4351338"/>
          </a:xfrm>
        </p:spPr>
        <p:txBody>
          <a:bodyPr/>
          <a:lstStyle/>
          <a:p>
            <a:r>
              <a:rPr lang="en-US"/>
              <a:t>The authors of [1] show that the skip gradient method retains state-of-the-art performance to a variety of networks with residual modules</a:t>
            </a:r>
          </a:p>
          <a:p>
            <a:endParaRPr lang="en-US"/>
          </a:p>
          <a:p>
            <a:r>
              <a:rPr lang="en-US"/>
              <a:t>Networks evaluated: VGG19, </a:t>
            </a:r>
            <a:r>
              <a:rPr lang="en-US" err="1"/>
              <a:t>ResNet</a:t>
            </a:r>
            <a:r>
              <a:rPr lang="en-US"/>
              <a:t>, </a:t>
            </a:r>
            <a:r>
              <a:rPr lang="en-US" err="1"/>
              <a:t>DenseNet</a:t>
            </a:r>
            <a:r>
              <a:rPr lang="en-US"/>
              <a:t>, </a:t>
            </a:r>
            <a:r>
              <a:rPr lang="en-US" err="1"/>
              <a:t>InceptionNet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220AD3-2694-4926-81AA-EE60DBD7F50D}"/>
              </a:ext>
            </a:extLst>
          </p:cNvPr>
          <p:cNvSpPr txBox="1"/>
          <p:nvPr/>
        </p:nvSpPr>
        <p:spPr>
          <a:xfrm>
            <a:off x="406398" y="6235700"/>
            <a:ext cx="106299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[1] Wu,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Dongxian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Yisen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Wang, Shu-Tao Xia, James Bailey, and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Xingjun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Ma. "Skip Connections Matter: On the Transferability of Adversarial Examples Generated with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ResNets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." In </a:t>
            </a:r>
            <a:r>
              <a:rPr lang="en-US" sz="120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International Conference on Learning Representations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2019.</a:t>
            </a:r>
            <a:endParaRPr lang="en-US" sz="12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F6F4CF-3EAA-49F6-8146-3B1489C420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891"/>
          <a:stretch/>
        </p:blipFill>
        <p:spPr>
          <a:xfrm>
            <a:off x="5442567" y="2871536"/>
            <a:ext cx="6604385" cy="20330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23A8CF2-651C-4595-830F-24B12B428198}"/>
                  </a:ext>
                </a:extLst>
              </p:cNvPr>
              <p:cNvSpPr txBox="1"/>
              <p:nvPr/>
            </p:nvSpPr>
            <p:spPr>
              <a:xfrm>
                <a:off x="5442567" y="1948206"/>
                <a:ext cx="660438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/>
                  <a:t>Table:</a:t>
                </a:r>
                <a:r>
                  <a:rPr lang="en-US"/>
                  <a:t> </a:t>
                </a:r>
                <a:r>
                  <a:rPr lang="en-US" err="1"/>
                  <a:t>Transerability</a:t>
                </a:r>
                <a:r>
                  <a:rPr lang="en-US"/>
                  <a:t> experiments – the success rates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𝑠𝑡𝑑𝑒𝑣</m:t>
                    </m:r>
                  </m:oMath>
                </a14:m>
                <a:r>
                  <a:rPr lang="en-US" b="1"/>
                  <a:t> </a:t>
                </a:r>
                <a:r>
                  <a:rPr lang="en-US"/>
                  <a:t>over 5 random runs) of black-box attacks and the grey-box skip gradient method. Replicated from [1]</a:t>
                </a:r>
                <a:r>
                  <a:rPr lang="en-US" b="1"/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23A8CF2-651C-4595-830F-24B12B428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567" y="1948206"/>
                <a:ext cx="6604385" cy="923330"/>
              </a:xfrm>
              <a:prstGeom prst="rect">
                <a:avLst/>
              </a:prstGeom>
              <a:blipFill>
                <a:blip r:embed="rId3"/>
                <a:stretch>
                  <a:fillRect l="-831" t="-3974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688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6D63-ED4A-4ABC-B1D3-5944731CD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E8AA-EA1D-427D-BA0C-DBDB861E1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Adversarial examples rely on the generation of a suitable perturbation vector</a:t>
            </a:r>
          </a:p>
          <a:p>
            <a:endParaRPr lang="en-US"/>
          </a:p>
          <a:p>
            <a:r>
              <a:rPr lang="en-US"/>
              <a:t>For DNNs, the gradient gives the greatest insight for currently explored adversarial example generation methods</a:t>
            </a:r>
          </a:p>
          <a:p>
            <a:endParaRPr lang="en-US"/>
          </a:p>
          <a:p>
            <a:r>
              <a:rPr lang="en-US"/>
              <a:t>By utilizing an assumption about the underlying network architecture, the skip gradient method is able to create a generation method on a host network and perform at state-of-the-art levels on a variety of networks with skip connections.</a:t>
            </a:r>
          </a:p>
        </p:txBody>
      </p:sp>
    </p:spTree>
    <p:extLst>
      <p:ext uri="{BB962C8B-B14F-4D97-AF65-F5344CB8AC3E}">
        <p14:creationId xmlns:p14="http://schemas.microsoft.com/office/powerpoint/2010/main" val="1800704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E6DC8-F397-4B33-80D9-A3D291CCD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 (Proposed Experiments)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BBE81-B35F-4D46-9B7A-0D1E0C4C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Understanding the classes of perturbation vectors generated with grey-box methods such as the skip connection method</a:t>
            </a:r>
          </a:p>
          <a:p>
            <a:pPr lvl="1"/>
            <a:r>
              <a:rPr lang="en-US"/>
              <a:t>Can potentially be learned by creating a large number of adversarial examples and clustering the resultant perturbation vectors</a:t>
            </a:r>
          </a:p>
          <a:p>
            <a:pPr lvl="1"/>
            <a:endParaRPr lang="en-US"/>
          </a:p>
          <a:p>
            <a:r>
              <a:rPr lang="en-US"/>
              <a:t>Understanding the ability to transfer domains with generation models which utilize grey-box methods</a:t>
            </a:r>
          </a:p>
          <a:p>
            <a:pPr lvl="1"/>
            <a:r>
              <a:rPr lang="en-US"/>
              <a:t>Does a model which can produce good adversarial examples on networks trained on ImageNet perform well for adversarial examples on other networks?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72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E41F3-B9C4-4A9B-BFC7-674AB93F2F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3B56B-83C5-49C1-A824-646DF53BF2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2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85231-7C88-45EF-81A0-9A1BD5D1E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Adversarial Examples?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7B4031-73F5-440B-89CD-8F03F174FA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/>
                  <a:t>Given a high-dimensional input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/>
                  <a:t>, and a classification mapping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1,2,3,…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/>
                  <a:t>, an adversarial example is a particular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/>
                  <a:t> such that for some perturbation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b="0"/>
                  <a:t>:</a:t>
                </a:r>
              </a:p>
              <a:p>
                <a:pPr marL="0" indent="0">
                  <a:buNone/>
                </a:pPr>
                <a:endParaRPr lang="en-US" b="0"/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b="0" i="1">
                    <a:latin typeface="Cambria Math" panose="020405030504060302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/>
              </a:p>
              <a:p>
                <a:pPr marL="457200" lvl="1" indent="0" algn="ctr">
                  <a:buNone/>
                </a:pPr>
                <a:endParaRPr lang="en-US"/>
              </a:p>
              <a:p>
                <a:r>
                  <a:rPr lang="en-US"/>
                  <a:t>Typically, some norm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‖⋆‖</m:t>
                    </m:r>
                  </m:oMath>
                </a14:m>
                <a:r>
                  <a:rPr lang="en-US"/>
                  <a:t>)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b="0"/>
                  <a:t> is constrained,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d>
                      <m:dPr>
                        <m:begChr m:val="‖"/>
                        <m:endChr m:val="‖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</m:d>
                  </m:oMath>
                </a14:m>
                <a:r>
                  <a:rPr lang="en-US" b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b="0"/>
                  <a:t> is a hyperparameter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7B4031-73F5-440B-89CD-8F03F174FA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0039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0BBDC-B71D-4453-9BD8-00A0D50A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Makes a Neural Network Vulnerable to Adversarial Examples?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1A396C-482C-44A4-8DBE-6064C5713D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/>
                  <a:t>The critical component of generating adversarial examples is the perturbation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endParaRPr lang="en-US"/>
              </a:p>
              <a:p>
                <a:endParaRPr lang="en-US"/>
              </a:p>
              <a:p>
                <a:r>
                  <a:rPr lang="en-US"/>
                  <a:t>Neural Networks, particularly Deep Neural Networks (DNNs), create high-dimensional embeddings which are largely intractable and can be highly sensitive to these kinds of perturbations</a:t>
                </a:r>
              </a:p>
              <a:p>
                <a:endParaRPr lang="en-US"/>
              </a:p>
              <a:p>
                <a:r>
                  <a:rPr lang="en-US"/>
                  <a:t>Moreover, the gradient of the DNNs pose a large indicator as to a potential perturbation vector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1A396C-482C-44A4-8DBE-6064C5713D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878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3EB24-C4A6-4DAB-A3E6-A716F5767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We Create Adversarial Examples for Deep Neural Networks?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C21524-D9DB-4780-8F40-315175ED61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/>
                  <a:t>When the classification mapping is DNN, a gradient of the loss function with respect to the input vector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/>
                  <a:t> is the ground truth class label, can provide a simple indication of a potential perturbation vector</a:t>
                </a:r>
              </a:p>
              <a:p>
                <a:endParaRPr lang="en-US"/>
              </a:p>
              <a:p>
                <a:r>
                  <a:rPr lang="en-US"/>
                  <a:t>For example, consider the Fast Gradient Sign Method (FGSM) [1] which is very simple on the surface, but can obtain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≥90%</m:t>
                    </m:r>
                  </m:oMath>
                </a14:m>
                <a:r>
                  <a:rPr lang="en-US"/>
                  <a:t> error rates with this generation method</a:t>
                </a: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sign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x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/>
              </a:p>
              <a:p>
                <a:endParaRPr lang="en-US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C21524-D9DB-4780-8F40-315175ED61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F1698F7-4584-4777-813A-AC275A386930}"/>
              </a:ext>
            </a:extLst>
          </p:cNvPr>
          <p:cNvSpPr txBox="1"/>
          <p:nvPr/>
        </p:nvSpPr>
        <p:spPr>
          <a:xfrm>
            <a:off x="838200" y="5775158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mbria" panose="02040503050406030204" pitchFamily="18" charset="0"/>
              </a:rPr>
              <a:t>[1]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I. J. Goodfellow, J. </a:t>
            </a:r>
            <a:r>
              <a:rPr lang="en-US" sz="1800" b="0" i="0" u="none" strike="noStrike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Shlens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and C. </a:t>
            </a:r>
            <a:r>
              <a:rPr lang="en-US" sz="1800" b="0" i="0" u="none" strike="noStrike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Szegedy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"Explaining and Harnessing Adversarial Examples," in </a:t>
            </a:r>
            <a:r>
              <a:rPr lang="en-US" sz="1800" b="0" i="1" u="none" strike="noStrike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International Conference on Learning Representations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 2015.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3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6E1C0-AD3F-4094-9356-072A4EE8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White- and Black-Box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DE644-F0ED-4AC2-A297-89BA2B928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FGSM is considered a white-box approach, where complete knowledge of the DNN is available – including the values of all learned parameters.</a:t>
            </a:r>
          </a:p>
          <a:p>
            <a:endParaRPr lang="en-US"/>
          </a:p>
          <a:p>
            <a:r>
              <a:rPr lang="en-US"/>
              <a:t>White-box attacks have poor generalization and require access to the DNN, which in terms of a real-world attack scenario is relatively unlikely.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7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41B0C-14A5-4AA4-B8C1-B2A13F3A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White- and Black-Box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9A461-9ACF-4315-B3BF-4F8BE3D9F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Conversely, a black-box approach knows nothing about the underlying model. There are two major subgroups of black-box approaches</a:t>
            </a:r>
          </a:p>
          <a:p>
            <a:pPr lvl="1"/>
            <a:endParaRPr lang="en-US"/>
          </a:p>
          <a:p>
            <a:pPr lvl="1"/>
            <a:r>
              <a:rPr lang="en-US"/>
              <a:t>Host models: These methods rely on using a host DNN to train a generation model with the hopes that it generalizes well to other DNNs.</a:t>
            </a:r>
            <a:endParaRPr lang="en-US">
              <a:cs typeface="Calibri" panose="020F0502020204030204"/>
            </a:endParaRP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Black-box optimizations: These methods query the target DNN repeatedly in an attempt to uncover the gradient of the target network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18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B628F-858C-4A05-A3AF-8E284CB3F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Grey-Box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ECC78-B39D-403B-A524-FE95FB22A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“grey-box” approach uses some inferred knowledge about the target DNN to help to create the perturbation vector</a:t>
            </a:r>
          </a:p>
          <a:p>
            <a:endParaRPr lang="en-US"/>
          </a:p>
          <a:p>
            <a:r>
              <a:rPr lang="en-US"/>
              <a:t>For this particular example, we assume that a DNN has skip connections in the architecture, but do not know anything else about the network.</a:t>
            </a:r>
          </a:p>
        </p:txBody>
      </p:sp>
    </p:spTree>
    <p:extLst>
      <p:ext uri="{BB962C8B-B14F-4D97-AF65-F5344CB8AC3E}">
        <p14:creationId xmlns:p14="http://schemas.microsoft.com/office/powerpoint/2010/main" val="1035055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C2A2-561B-4E78-B8DD-7D5E6AC9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</a:t>
            </a:r>
            <a:r>
              <a:rPr lang="en-US">
                <a:solidFill>
                  <a:srgbClr val="FF0000"/>
                </a:solidFill>
              </a:rPr>
              <a:t>Skip Connections </a:t>
            </a:r>
            <a:r>
              <a:rPr lang="en-US"/>
              <a:t>in Deep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F02D8-710B-47C5-B2AF-77F4EC0A6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04992" cy="4351338"/>
          </a:xfrm>
        </p:spPr>
        <p:txBody>
          <a:bodyPr>
            <a:normAutofit fontScale="92500"/>
          </a:bodyPr>
          <a:lstStyle/>
          <a:p>
            <a:r>
              <a:rPr lang="en-US"/>
              <a:t>Skip connections are bridges which skip over a layer in a DNN. Such a layer and connection is considered a residual module. [1]</a:t>
            </a:r>
          </a:p>
          <a:p>
            <a:pPr lvl="1"/>
            <a:r>
              <a:rPr lang="en-US"/>
              <a:t>Networks with multiple parallel skip connections are considered dense networks [2]</a:t>
            </a:r>
          </a:p>
          <a:p>
            <a:endParaRPr lang="en-US"/>
          </a:p>
          <a:p>
            <a:r>
              <a:rPr lang="en-US"/>
              <a:t>Skip connections allow for DNNs to contain more layers, making a deeper network, while not losing the information from earlier layers despite the increased depth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07BD5A-D7CE-454C-B341-40149F072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647" y="2030656"/>
            <a:ext cx="4533568" cy="23917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82F166-74AE-48A4-9FAE-2E681354EC10}"/>
              </a:ext>
            </a:extLst>
          </p:cNvPr>
          <p:cNvSpPr txBox="1"/>
          <p:nvPr/>
        </p:nvSpPr>
        <p:spPr>
          <a:xfrm>
            <a:off x="7875037" y="4301412"/>
            <a:ext cx="35829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Figure: </a:t>
            </a:r>
            <a:r>
              <a:rPr lang="en-US"/>
              <a:t>An example of a residual module with (grey box), skip connection (green arcs), and typical neuron connection (red lines). Replicated from [3]</a:t>
            </a:r>
            <a:endParaRPr lang="en-US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5AEA09-F62B-4785-B2FC-153143406B61}"/>
              </a:ext>
            </a:extLst>
          </p:cNvPr>
          <p:cNvSpPr txBox="1"/>
          <p:nvPr/>
        </p:nvSpPr>
        <p:spPr>
          <a:xfrm>
            <a:off x="450786" y="6121586"/>
            <a:ext cx="106299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[1] A. </a:t>
            </a:r>
            <a:r>
              <a:rPr lang="en-US" sz="10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Veit</a:t>
            </a:r>
            <a:r>
              <a:rPr lang="en-US" sz="10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M. J. Wilber and S. </a:t>
            </a:r>
            <a:r>
              <a:rPr lang="en-US" sz="10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Belongie</a:t>
            </a:r>
            <a:r>
              <a:rPr lang="en-US" sz="10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"Residual Networks Behave </a:t>
            </a:r>
            <a:r>
              <a:rPr lang="en-US" sz="10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LIke</a:t>
            </a:r>
            <a:r>
              <a:rPr lang="en-US" sz="10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Ensembes</a:t>
            </a:r>
            <a:r>
              <a:rPr lang="en-US" sz="10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of Relatively Shallow Network," in Conference on Neural Information Processing Systems, 2016. </a:t>
            </a:r>
          </a:p>
          <a:p>
            <a:r>
              <a:rPr lang="en-US" sz="10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[2] G. Huang, Z. Liu and K. Q. Weinberger, "Densely Connected Convolutional Networks," in Conference on Computer Vision and Pattern Recognition, 2016.</a:t>
            </a:r>
          </a:p>
          <a:p>
            <a:r>
              <a:rPr lang="en-US" sz="10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[3] Wu, </a:t>
            </a:r>
            <a:r>
              <a:rPr lang="en-US" sz="10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Dongxian</a:t>
            </a:r>
            <a:r>
              <a:rPr lang="en-US" sz="10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Yisen</a:t>
            </a:r>
            <a:r>
              <a:rPr lang="en-US" sz="10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Wang, Shu-Tao Xia, James Bailey, and </a:t>
            </a:r>
            <a:r>
              <a:rPr lang="en-US" sz="10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Xingjun</a:t>
            </a:r>
            <a:r>
              <a:rPr lang="en-US" sz="10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Ma. "Skip Connections Matter: On the Transferability of Adversarial Examples Generated with </a:t>
            </a:r>
            <a:r>
              <a:rPr lang="en-US" sz="10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ResNets</a:t>
            </a:r>
            <a:r>
              <a:rPr lang="en-US" sz="10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." In </a:t>
            </a:r>
            <a:r>
              <a:rPr lang="en-US" sz="100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International Conference on Learning Representations</a:t>
            </a:r>
            <a:r>
              <a:rPr lang="en-US" sz="10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2019.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465230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4EA6D-D188-40BE-AC0D-10CD30A39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Skip Gradient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7B7119-38FF-455B-89C4-98ADF2933C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09583"/>
                <a:ext cx="10515600" cy="4351338"/>
              </a:xfrm>
            </p:spPr>
            <p:txBody>
              <a:bodyPr/>
              <a:lstStyle/>
              <a:p>
                <a:r>
                  <a:rPr lang="en-US"/>
                  <a:t>Because skip connections present another gradient to examine, the authors of [1] consider the gradient of these residual modules. </a:t>
                </a:r>
              </a:p>
              <a:p>
                <a:endParaRPr lang="en-US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ℓ=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∏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𝓏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/>
              </a:p>
              <a:p>
                <a:pPr marL="0" indent="0" algn="ctr">
                  <a:buNone/>
                </a:pPr>
                <a:endParaRPr lang="en-US" sz="1400"/>
              </a:p>
              <a:p>
                <a:r>
                  <a:rPr lang="en-US"/>
                  <a:t>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/>
                  <a:t> is the input of the network,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∈(0,1]</m:t>
                    </m:r>
                  </m:oMath>
                </a14:m>
                <a:r>
                  <a:rPr lang="en-US"/>
                  <a:t> is the decay parameter,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/>
                  <a:t> is the layer’s output,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/>
                  <a:t> is the skip connection from the previous layer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7B7119-38FF-455B-89C4-98ADF2933C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09583"/>
                <a:ext cx="10515600" cy="4351338"/>
              </a:xfrm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F20078B-597D-44D3-A8BA-D19C5F69E38F}"/>
              </a:ext>
            </a:extLst>
          </p:cNvPr>
          <p:cNvSpPr txBox="1"/>
          <p:nvPr/>
        </p:nvSpPr>
        <p:spPr>
          <a:xfrm>
            <a:off x="406398" y="6235700"/>
            <a:ext cx="106299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[1] Wu,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Dongxian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Yisen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Wang, Shu-Tao Xia, James Bailey, and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Xingjun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Ma. "Skip Connections Matter: On the Transferability of Adversarial Examples Generated with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ResNets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." In </a:t>
            </a:r>
            <a:r>
              <a:rPr lang="en-US" sz="120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International Conference on Learning Representations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2019.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61525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7607AC789B642947AA7EECC9653E7" ma:contentTypeVersion="8" ma:contentTypeDescription="Create a new document." ma:contentTypeScope="" ma:versionID="d58b55c3814bbedc093d3965d4e58673">
  <xsd:schema xmlns:xsd="http://www.w3.org/2001/XMLSchema" xmlns:xs="http://www.w3.org/2001/XMLSchema" xmlns:p="http://schemas.microsoft.com/office/2006/metadata/properties" xmlns:ns2="214984f3-a222-46f2-ac9b-2bc6b2db3326" targetNamespace="http://schemas.microsoft.com/office/2006/metadata/properties" ma:root="true" ma:fieldsID="f854bb6e06284f76e028ce7ef64f3708" ns2:_="">
    <xsd:import namespace="214984f3-a222-46f2-ac9b-2bc6b2db33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984f3-a222-46f2-ac9b-2bc6b2db3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D202DD-3205-40FE-971C-4DB2FCB3C12C}">
  <ds:schemaRefs>
    <ds:schemaRef ds:uri="214984f3-a222-46f2-ac9b-2bc6b2db33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563B76C-FC9A-4269-9713-F999359431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915F49-8043-45FE-AE81-7B11F9400A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984f3-a222-46f2-ac9b-2bc6b2db33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1126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Cambria Math</vt:lpstr>
      <vt:lpstr>NimbusRomNo9L-Regu</vt:lpstr>
      <vt:lpstr>Office Theme</vt:lpstr>
      <vt:lpstr>Skip Connections Matter: On the Transferability of Adversarial Examples Generated with ResNets[1]</vt:lpstr>
      <vt:lpstr>What are Adversarial Examples?</vt:lpstr>
      <vt:lpstr>What Makes a Neural Network Vulnerable to Adversarial Examples?</vt:lpstr>
      <vt:lpstr>How Can We Create Adversarial Examples for Deep Neural Networks?</vt:lpstr>
      <vt:lpstr>White- and Black-Box Approaches</vt:lpstr>
      <vt:lpstr>White- and Black-Box Approaches</vt:lpstr>
      <vt:lpstr>Grey-Box Approaches</vt:lpstr>
      <vt:lpstr>Role of Skip Connections in Deep Learning</vt:lpstr>
      <vt:lpstr>Skip Gradient Method</vt:lpstr>
      <vt:lpstr>Skip Gradient Method</vt:lpstr>
      <vt:lpstr>Transferability of the Skip Gradient Method</vt:lpstr>
      <vt:lpstr>Summary</vt:lpstr>
      <vt:lpstr>Next Steps (Proposed Experiments)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SKIP CONNECTIONS MATTER: ON THE TRANSFERABILITY OF ADVERSARIAL EXAMPLES GENERATED WITH RESNETS*</dc:title>
  <dc:creator>Anurag</dc:creator>
  <cp:lastModifiedBy>Cozzo, Austin</cp:lastModifiedBy>
  <cp:revision>3</cp:revision>
  <dcterms:created xsi:type="dcterms:W3CDTF">2020-10-19T14:57:26Z</dcterms:created>
  <dcterms:modified xsi:type="dcterms:W3CDTF">2021-01-14T19:39:22Z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0x010100E237607AC789B642947AA7EECC9653E7</vt:lpwstr>
  </property>
</Properties>
</file>